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7" r:id="rId2"/>
    <p:sldId id="295" r:id="rId3"/>
    <p:sldId id="305" r:id="rId4"/>
    <p:sldId id="268" r:id="rId5"/>
    <p:sldId id="309" r:id="rId6"/>
    <p:sldId id="308" r:id="rId7"/>
    <p:sldId id="304" r:id="rId8"/>
    <p:sldId id="296" r:id="rId9"/>
    <p:sldId id="310" r:id="rId10"/>
    <p:sldId id="311" r:id="rId11"/>
    <p:sldId id="312" r:id="rId12"/>
    <p:sldId id="269" r:id="rId13"/>
    <p:sldId id="313" r:id="rId14"/>
    <p:sldId id="303" r:id="rId15"/>
    <p:sldId id="298" r:id="rId16"/>
    <p:sldId id="299" r:id="rId17"/>
    <p:sldId id="314" r:id="rId18"/>
    <p:sldId id="315" r:id="rId19"/>
    <p:sldId id="291" r:id="rId20"/>
    <p:sldId id="292" r:id="rId21"/>
    <p:sldId id="317" r:id="rId22"/>
    <p:sldId id="316" r:id="rId23"/>
    <p:sldId id="294" r:id="rId24"/>
    <p:sldId id="293"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126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3657600"/>
            <a:ext cx="20828000" cy="35687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327900"/>
            <a:ext cx="20828000" cy="1892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Close-up of a monarch caterpillar on a partially eaten leaf"/>
          <p:cNvSpPr>
            <a:spLocks noGrp="1"/>
          </p:cNvSpPr>
          <p:nvPr>
            <p:ph type="pic" idx="21"/>
          </p:nvPr>
        </p:nvSpPr>
        <p:spPr>
          <a:xfrm>
            <a:off x="2247" y="-939800"/>
            <a:ext cx="24384005" cy="1682750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5067300"/>
            <a:ext cx="20828000" cy="35687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 monarch caterpillar on a partially eaten leaf"/>
          <p:cNvSpPr>
            <a:spLocks noGrp="1"/>
          </p:cNvSpPr>
          <p:nvPr>
            <p:ph type="pic" idx="21"/>
          </p:nvPr>
        </p:nvSpPr>
        <p:spPr>
          <a:xfrm>
            <a:off x="7785100" y="114300"/>
            <a:ext cx="17195800" cy="11866894"/>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574800" y="1854200"/>
            <a:ext cx="10858500" cy="4826000"/>
          </a:xfrm>
          <a:prstGeom prst="rect">
            <a:avLst/>
          </a:prstGeom>
        </p:spPr>
        <p:txBody>
          <a:bodyPr anchor="b"/>
          <a:lstStyle/>
          <a:p>
            <a:r>
              <a:t>Title Text</a:t>
            </a:r>
          </a:p>
        </p:txBody>
      </p:sp>
      <p:sp>
        <p:nvSpPr>
          <p:cNvPr id="40" name="Body Level One…"/>
          <p:cNvSpPr txBox="1">
            <a:spLocks noGrp="1"/>
          </p:cNvSpPr>
          <p:nvPr>
            <p:ph type="body" sz="quarter" idx="1"/>
          </p:nvPr>
        </p:nvSpPr>
        <p:spPr>
          <a:xfrm>
            <a:off x="1574800" y="6692900"/>
            <a:ext cx="10858500" cy="5067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monarch caterpillar on a partially eaten leaf"/>
          <p:cNvSpPr>
            <a:spLocks noGrp="1"/>
          </p:cNvSpPr>
          <p:nvPr>
            <p:ph type="pic" sz="half" idx="21"/>
          </p:nvPr>
        </p:nvSpPr>
        <p:spPr>
          <a:xfrm>
            <a:off x="10629900" y="3136398"/>
            <a:ext cx="13843000" cy="9553114"/>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1778000" y="952500"/>
            <a:ext cx="20828000" cy="2286000"/>
          </a:xfrm>
          <a:prstGeom prst="rect">
            <a:avLst/>
          </a:prstGeom>
        </p:spPr>
        <p:txBody>
          <a:bodyPr/>
          <a:lstStyle/>
          <a:p>
            <a:r>
              <a:t>Title Text</a:t>
            </a:r>
          </a:p>
        </p:txBody>
      </p:sp>
      <p:sp>
        <p:nvSpPr>
          <p:cNvPr id="67" name="Body Level One…"/>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91452" y="13008841"/>
            <a:ext cx="508351" cy="56746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Portrait photo of a butterfly on a green leaf"/>
          <p:cNvSpPr>
            <a:spLocks noGrp="1"/>
          </p:cNvSpPr>
          <p:nvPr>
            <p:ph type="pic" sz="quarter" idx="21"/>
          </p:nvPr>
        </p:nvSpPr>
        <p:spPr>
          <a:xfrm>
            <a:off x="15327675" y="6674745"/>
            <a:ext cx="8902514" cy="5912435"/>
          </a:xfrm>
          <a:prstGeom prst="rect">
            <a:avLst/>
          </a:prstGeom>
          <a:ln w="9525">
            <a:round/>
          </a:ln>
        </p:spPr>
        <p:txBody>
          <a:bodyPr lIns="91439" tIns="45719" rIns="91439" bIns="45719" anchor="t">
            <a:noAutofit/>
          </a:bodyPr>
          <a:lstStyle/>
          <a:p>
            <a:endParaRPr/>
          </a:p>
        </p:txBody>
      </p:sp>
      <p:sp>
        <p:nvSpPr>
          <p:cNvPr id="84" name="Close-up of an orange butterfly perched on a person’s hand in the grass"/>
          <p:cNvSpPr>
            <a:spLocks noGrp="1"/>
          </p:cNvSpPr>
          <p:nvPr>
            <p:ph type="pic" sz="half" idx="22"/>
          </p:nvPr>
        </p:nvSpPr>
        <p:spPr>
          <a:xfrm rot="21600000">
            <a:off x="15779078" y="-2308725"/>
            <a:ext cx="7408334" cy="9423401"/>
          </a:xfrm>
          <a:prstGeom prst="rect">
            <a:avLst/>
          </a:prstGeom>
          <a:ln w="9525">
            <a:round/>
          </a:ln>
        </p:spPr>
        <p:txBody>
          <a:bodyPr lIns="91439" tIns="45719" rIns="91439" bIns="45719" anchor="t">
            <a:noAutofit/>
          </a:bodyPr>
          <a:lstStyle/>
          <a:p>
            <a:endParaRPr/>
          </a:p>
        </p:txBody>
      </p:sp>
      <p:sp>
        <p:nvSpPr>
          <p:cNvPr id="85" name="Close-up of a monarch caterpillar on a partially eaten leaf"/>
          <p:cNvSpPr>
            <a:spLocks noGrp="1"/>
          </p:cNvSpPr>
          <p:nvPr>
            <p:ph type="pic" idx="23"/>
          </p:nvPr>
        </p:nvSpPr>
        <p:spPr>
          <a:xfrm rot="21600000">
            <a:off x="-3606800" y="-1397000"/>
            <a:ext cx="22745700" cy="1578610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2374900" y="6405178"/>
            <a:ext cx="19621500" cy="943744"/>
          </a:xfrm>
          <a:prstGeom prst="rect">
            <a:avLst/>
          </a:prstGeom>
        </p:spPr>
        <p:txBody>
          <a:bodyPr>
            <a:spAutoFit/>
          </a:bodyPr>
          <a:lstStyle>
            <a:lvl1pPr marL="0" indent="0" algn="ctr">
              <a:spcBef>
                <a:spcPts val="3400"/>
              </a:spcBef>
              <a:buSzTx/>
              <a:buNone/>
              <a:defRPr sz="5200"/>
            </a:lvl1pPr>
          </a:lstStyle>
          <a:p>
            <a:r>
              <a:t>“Type a quote here.”</a:t>
            </a:r>
          </a:p>
        </p:txBody>
      </p:sp>
      <p:sp>
        <p:nvSpPr>
          <p:cNvPr id="94" name="–Johnny Appleseed"/>
          <p:cNvSpPr txBox="1">
            <a:spLocks noGrp="1"/>
          </p:cNvSpPr>
          <p:nvPr>
            <p:ph type="body" sz="quarter" idx="22"/>
          </p:nvPr>
        </p:nvSpPr>
        <p:spPr>
          <a:xfrm>
            <a:off x="2374900" y="8966200"/>
            <a:ext cx="19621500" cy="711200"/>
          </a:xfrm>
          <a:prstGeom prst="rect">
            <a:avLst/>
          </a:prstGeom>
        </p:spPr>
        <p:txBody>
          <a:bodyPr anchor="t">
            <a:spAutoFit/>
          </a:bodyPr>
          <a:lstStyle>
            <a:lvl1pPr marL="0" indent="0" algn="ctr">
              <a:spcBef>
                <a:spcPts val="0"/>
              </a:spcBef>
              <a:buSzTx/>
              <a:buNone/>
              <a:defRPr sz="32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778000" y="1498600"/>
            <a:ext cx="20828000" cy="1071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3"/>
              </a:buBlip>
            </a:lvl1pPr>
            <a:lvl2pPr>
              <a:buBlip>
                <a:blip r:embed="rId13"/>
              </a:buBlip>
            </a:lvl2pPr>
            <a:lvl3pPr>
              <a:buBlip>
                <a:blip r:embed="rId13"/>
              </a:buBlip>
            </a:lvl3pPr>
            <a:lvl4pPr>
              <a:buBlip>
                <a:blip r:embed="rId13"/>
              </a:buBlip>
            </a:lvl4pPr>
            <a:lvl5pPr>
              <a:buBlip>
                <a:blip r:embed="rId13"/>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778000" y="355600"/>
            <a:ext cx="20828000" cy="349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36944" y="13008841"/>
            <a:ext cx="508351" cy="56746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p:titleStyle>
    <p:bodyStyle>
      <a:lvl1pPr marL="762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13"/>
        </a:buBlip>
        <a:tabLst/>
        <a:defRPr sz="5000" b="0" i="0" u="none" strike="noStrike" cap="none" spc="0" baseline="0">
          <a:solidFill>
            <a:srgbClr val="FFFFFF"/>
          </a:solidFill>
          <a:uFillTx/>
          <a:latin typeface="+mn-lt"/>
          <a:ea typeface="+mn-ea"/>
          <a:cs typeface="+mn-cs"/>
          <a:sym typeface="Chalkduster"/>
        </a:defRPr>
      </a:lvl9pPr>
    </p:bodyStyle>
    <p:otherStyle>
      <a:lvl1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rawpixel.com/search/wise%20men?page=1&amp;path=_topics%7C$free&amp;sort=curated" TargetMode="External"/><Relationship Id="rId7" Type="http://schemas.openxmlformats.org/officeDocument/2006/relationships/hyperlink" Target="https://www.publicdomainpictures.net/en/view-image.php?image=136720&amp;picture=mary-joseph-and-a-lamb"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coredigital.deviantart.com/art/Santa-s-Prayer-11-Shepherds-In-Field-492438214" TargetMode="External"/><Relationship Id="rId4" Type="http://schemas.openxmlformats.org/officeDocument/2006/relationships/image" Target="../media/image7.jpg"/><Relationship Id="rId9" Type="http://schemas.openxmlformats.org/officeDocument/2006/relationships/hyperlink" Target="https://www.rawpixel.com/search/jesus%20in%20nativit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pixabay.com/en/chain-links-connection-metal-steel-30956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pp.dealroom.co/companies/exiles_interactive"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medium.com/@gfviegas/analise-rc-ionic-2-92ac81641349"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lstStyle/>
          <a:p>
            <a:r>
              <a:rPr lang="en-GB" dirty="0"/>
              <a:t>Nehemiah 8</a:t>
            </a:r>
            <a:endParaRPr dirty="0"/>
          </a:p>
        </p:txBody>
      </p:sp>
      <p:sp>
        <p:nvSpPr>
          <p:cNvPr id="120" name="Double-tap to edit"/>
          <p:cNvSpPr txBox="1">
            <a:spLocks noGrp="1"/>
          </p:cNvSpPr>
          <p:nvPr>
            <p:ph type="subTitle" sz="quarter" idx="1"/>
          </p:nvPr>
        </p:nvSpPr>
        <p:spPr>
          <a:prstGeom prst="rect">
            <a:avLst/>
          </a:prstGeom>
        </p:spPr>
        <p:txBody>
          <a:bodyPr/>
          <a:lstStyle/>
          <a:p>
            <a:r>
              <a:rPr lang="en-GB" dirty="0"/>
              <a:t>Lessons from The Exiles era</a:t>
            </a:r>
            <a:endParaRPr dirty="0"/>
          </a:p>
        </p:txBody>
      </p:sp>
    </p:spTree>
    <p:extLst>
      <p:ext uri="{BB962C8B-B14F-4D97-AF65-F5344CB8AC3E}">
        <p14:creationId xmlns:p14="http://schemas.microsoft.com/office/powerpoint/2010/main" val="142581256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E6BBB-CE99-EE0A-7BB8-56A20A5DF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AAECD-534C-A1F9-034F-6185F319B740}"/>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8483096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8D3E7-78E8-C234-6EF9-00F0566B8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BB248-DABB-878C-C9B2-016B4D0EB022}"/>
              </a:ext>
            </a:extLst>
          </p:cNvPr>
          <p:cNvSpPr>
            <a:spLocks noGrp="1"/>
          </p:cNvSpPr>
          <p:nvPr>
            <p:ph type="title"/>
          </p:nvPr>
        </p:nvSpPr>
        <p:spPr/>
        <p:txBody>
          <a:bodyPr/>
          <a:lstStyle/>
          <a:p>
            <a:r>
              <a:rPr lang="en-GB" dirty="0"/>
              <a:t>Declaration of The Feast</a:t>
            </a:r>
          </a:p>
        </p:txBody>
      </p:sp>
    </p:spTree>
    <p:extLst>
      <p:ext uri="{BB962C8B-B14F-4D97-AF65-F5344CB8AC3E}">
        <p14:creationId xmlns:p14="http://schemas.microsoft.com/office/powerpoint/2010/main" val="8445084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r all have sinned and fall short of the glory of God”"/>
          <p:cNvSpPr txBox="1">
            <a:spLocks noGrp="1"/>
          </p:cNvSpPr>
          <p:nvPr>
            <p:ph type="body" idx="21"/>
          </p:nvPr>
        </p:nvSpPr>
        <p:spPr>
          <a:xfrm>
            <a:off x="2117946" y="1217273"/>
            <a:ext cx="19621500" cy="11131252"/>
          </a:xfrm>
          <a:prstGeom prst="rect">
            <a:avLst/>
          </a:prstGeom>
        </p:spPr>
        <p:txBody>
          <a:bodyPr/>
          <a:lstStyle>
            <a:lvl1pPr>
              <a:defRPr sz="7300"/>
            </a:lvl1pPr>
          </a:lstStyle>
          <a:p>
            <a:r>
              <a:rPr lang="en-US" sz="6000" b="1" baseline="30000" dirty="0"/>
              <a:t>9 </a:t>
            </a:r>
            <a:r>
              <a:rPr lang="en-US" sz="6000" dirty="0"/>
              <a:t>Then Nehemiah the governor, Ezra the priest and teacher of the Law, and the Levites who were instructing the people said to them all, ‘This day is holy to the </a:t>
            </a:r>
            <a:r>
              <a:rPr lang="en-US" sz="6000" cap="small" dirty="0"/>
              <a:t>Lord</a:t>
            </a:r>
            <a:r>
              <a:rPr lang="en-US" sz="6000" dirty="0"/>
              <a:t> your God. Do not mourn or weep.’ For all the people had been weeping as they listened to the words of the Law.</a:t>
            </a:r>
          </a:p>
          <a:p>
            <a:r>
              <a:rPr lang="en-US" sz="6000" b="1" baseline="30000" dirty="0"/>
              <a:t>10 </a:t>
            </a:r>
            <a:r>
              <a:rPr lang="en-US" sz="6000" dirty="0"/>
              <a:t>Nehemiah said, ‘Go and enjoy choice food and sweet drinks, and send some to those who have nothing prepared. This day is holy to our Lord. Do not grieve, for the joy of the </a:t>
            </a:r>
            <a:r>
              <a:rPr lang="en-US" sz="6000" cap="small" dirty="0"/>
              <a:t>Lord</a:t>
            </a:r>
            <a:r>
              <a:rPr lang="en-US" sz="6000" dirty="0"/>
              <a:t> is your strength.’</a:t>
            </a:r>
          </a:p>
          <a:p>
            <a:endParaRPr lang="en-US" sz="6000" dirty="0"/>
          </a:p>
        </p:txBody>
      </p:sp>
      <p:sp>
        <p:nvSpPr>
          <p:cNvPr id="137" name="Romans 3:23"/>
          <p:cNvSpPr txBox="1">
            <a:spLocks noGrp="1"/>
          </p:cNvSpPr>
          <p:nvPr>
            <p:ph type="body" idx="22"/>
          </p:nvPr>
        </p:nvSpPr>
        <p:spPr>
          <a:xfrm>
            <a:off x="2113073" y="12658819"/>
            <a:ext cx="19621500" cy="855687"/>
          </a:xfrm>
          <a:prstGeom prst="rect">
            <a:avLst/>
          </a:prstGeom>
        </p:spPr>
        <p:txBody>
          <a:bodyPr/>
          <a:lstStyle>
            <a:lvl1pPr>
              <a:defRPr sz="4700"/>
            </a:lvl1pPr>
          </a:lstStyle>
          <a:p>
            <a:r>
              <a:rPr lang="en-GB" dirty="0"/>
              <a:t>Nehemiah 8 vv9-12</a:t>
            </a:r>
            <a:endParaRPr dirty="0"/>
          </a:p>
        </p:txBody>
      </p:sp>
    </p:spTree>
    <p:extLst>
      <p:ext uri="{BB962C8B-B14F-4D97-AF65-F5344CB8AC3E}">
        <p14:creationId xmlns:p14="http://schemas.microsoft.com/office/powerpoint/2010/main" val="10446129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F07C-996D-E3F2-21E4-89E094CBA674}"/>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DE4683B2-10DB-7417-88FD-B96649FE09DA}"/>
              </a:ext>
            </a:extLst>
          </p:cNvPr>
          <p:cNvSpPr txBox="1">
            <a:spLocks noGrp="1"/>
          </p:cNvSpPr>
          <p:nvPr>
            <p:ph type="body" idx="21"/>
          </p:nvPr>
        </p:nvSpPr>
        <p:spPr>
          <a:xfrm>
            <a:off x="2117946" y="2507370"/>
            <a:ext cx="19621500" cy="8551059"/>
          </a:xfrm>
          <a:prstGeom prst="rect">
            <a:avLst/>
          </a:prstGeom>
        </p:spPr>
        <p:txBody>
          <a:bodyPr/>
          <a:lstStyle>
            <a:lvl1pPr>
              <a:defRPr sz="7300"/>
            </a:lvl1pPr>
          </a:lstStyle>
          <a:p>
            <a:r>
              <a:rPr lang="en-US" sz="6000" b="1" baseline="30000" dirty="0"/>
              <a:t>11 </a:t>
            </a:r>
            <a:r>
              <a:rPr lang="en-US" sz="6000" dirty="0"/>
              <a:t>The Levites calmed all the people, saying, ‘Be still, for this is a holy day. Do not grieve.’</a:t>
            </a:r>
          </a:p>
          <a:p>
            <a:endParaRPr lang="en-US" sz="6000" dirty="0"/>
          </a:p>
          <a:p>
            <a:r>
              <a:rPr lang="en-US" sz="6000" b="1" baseline="30000" dirty="0"/>
              <a:t>12 </a:t>
            </a:r>
            <a:r>
              <a:rPr lang="en-US" sz="6000" dirty="0"/>
              <a:t>Then all the people went away to eat and drink, to send portions of food and to celebrate with great joy, because they now understood the words that had been made known to them.</a:t>
            </a:r>
          </a:p>
          <a:p>
            <a:endParaRPr lang="en-US" sz="4400" dirty="0"/>
          </a:p>
        </p:txBody>
      </p:sp>
      <p:sp>
        <p:nvSpPr>
          <p:cNvPr id="137" name="Romans 3:23">
            <a:extLst>
              <a:ext uri="{FF2B5EF4-FFF2-40B4-BE49-F238E27FC236}">
                <a16:creationId xmlns:a16="http://schemas.microsoft.com/office/drawing/2014/main" id="{49ACAEA6-CC71-681E-E253-554F172562B8}"/>
              </a:ext>
            </a:extLst>
          </p:cNvPr>
          <p:cNvSpPr txBox="1">
            <a:spLocks noGrp="1"/>
          </p:cNvSpPr>
          <p:nvPr>
            <p:ph type="body" idx="22"/>
          </p:nvPr>
        </p:nvSpPr>
        <p:spPr>
          <a:xfrm>
            <a:off x="2113073" y="12658819"/>
            <a:ext cx="19621500" cy="855687"/>
          </a:xfrm>
          <a:prstGeom prst="rect">
            <a:avLst/>
          </a:prstGeom>
        </p:spPr>
        <p:txBody>
          <a:bodyPr/>
          <a:lstStyle>
            <a:lvl1pPr>
              <a:defRPr sz="4700"/>
            </a:lvl1pPr>
          </a:lstStyle>
          <a:p>
            <a:r>
              <a:rPr lang="en-GB" dirty="0"/>
              <a:t>Nehemiah 8 vv9-12</a:t>
            </a:r>
            <a:endParaRPr dirty="0"/>
          </a:p>
        </p:txBody>
      </p:sp>
    </p:spTree>
    <p:extLst>
      <p:ext uri="{BB962C8B-B14F-4D97-AF65-F5344CB8AC3E}">
        <p14:creationId xmlns:p14="http://schemas.microsoft.com/office/powerpoint/2010/main" val="3435093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0B0B9-67A1-313B-1C9D-6C46A520ACAE}"/>
              </a:ext>
            </a:extLst>
          </p:cNvPr>
          <p:cNvSpPr>
            <a:spLocks noGrp="1"/>
          </p:cNvSpPr>
          <p:nvPr>
            <p:ph type="body" sz="quarter" idx="21"/>
          </p:nvPr>
        </p:nvSpPr>
        <p:spPr/>
        <p:txBody>
          <a:bodyPr/>
          <a:lstStyle/>
          <a:p>
            <a:endParaRPr lang="en-GB"/>
          </a:p>
        </p:txBody>
      </p:sp>
      <p:sp>
        <p:nvSpPr>
          <p:cNvPr id="3" name="Text Placeholder 2">
            <a:extLst>
              <a:ext uri="{FF2B5EF4-FFF2-40B4-BE49-F238E27FC236}">
                <a16:creationId xmlns:a16="http://schemas.microsoft.com/office/drawing/2014/main" id="{8F354E96-C06F-06E9-F60A-BD6A7E6CB655}"/>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23264233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585A9-C95B-B8E1-5127-8F889B60E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C70A9-F22D-9F98-8537-2074089B87A1}"/>
              </a:ext>
            </a:extLst>
          </p:cNvPr>
          <p:cNvSpPr>
            <a:spLocks noGrp="1"/>
          </p:cNvSpPr>
          <p:nvPr>
            <p:ph type="title"/>
          </p:nvPr>
        </p:nvSpPr>
        <p:spPr/>
        <p:txBody>
          <a:bodyPr/>
          <a:lstStyle/>
          <a:p>
            <a:r>
              <a:rPr lang="en-GB" dirty="0"/>
              <a:t>The Feast of Tabernacles</a:t>
            </a:r>
          </a:p>
        </p:txBody>
      </p:sp>
    </p:spTree>
    <p:extLst>
      <p:ext uri="{BB962C8B-B14F-4D97-AF65-F5344CB8AC3E}">
        <p14:creationId xmlns:p14="http://schemas.microsoft.com/office/powerpoint/2010/main" val="411675782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415E1-700E-21B1-1EA5-A580C5379B40}"/>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E4598F23-A9BD-F778-DA9D-1964BAB041FB}"/>
              </a:ext>
            </a:extLst>
          </p:cNvPr>
          <p:cNvSpPr txBox="1">
            <a:spLocks noGrp="1"/>
          </p:cNvSpPr>
          <p:nvPr>
            <p:ph type="body" idx="21"/>
          </p:nvPr>
        </p:nvSpPr>
        <p:spPr>
          <a:xfrm>
            <a:off x="2062273" y="2454623"/>
            <a:ext cx="19621500" cy="7925246"/>
          </a:xfrm>
          <a:prstGeom prst="rect">
            <a:avLst/>
          </a:prstGeom>
        </p:spPr>
        <p:txBody>
          <a:bodyPr/>
          <a:lstStyle>
            <a:lvl1pPr>
              <a:defRPr sz="7300"/>
            </a:lvl1pPr>
          </a:lstStyle>
          <a:p>
            <a:r>
              <a:rPr lang="en-US" sz="6000" b="1" baseline="30000" dirty="0"/>
              <a:t>13 </a:t>
            </a:r>
            <a:r>
              <a:rPr lang="en-US" sz="6000" dirty="0"/>
              <a:t>On the second day of the month, the heads of all the families, along with the priests and the Levites, gathered round Ezra the teacher of the Law to give attention to the words of the Law. </a:t>
            </a:r>
          </a:p>
          <a:p>
            <a:r>
              <a:rPr lang="en-US" sz="6000" b="1" baseline="30000" dirty="0"/>
              <a:t>14 </a:t>
            </a:r>
            <a:r>
              <a:rPr lang="en-US" sz="6000" dirty="0"/>
              <a:t>They found written in the Law, which the </a:t>
            </a:r>
            <a:r>
              <a:rPr lang="en-US" sz="6000" cap="small" dirty="0"/>
              <a:t>Lord</a:t>
            </a:r>
            <a:r>
              <a:rPr lang="en-US" sz="6000" dirty="0"/>
              <a:t> had commanded through Moses, that the Israelites were to live in temporary shelters during the festival of the seventh month </a:t>
            </a:r>
          </a:p>
        </p:txBody>
      </p:sp>
      <p:sp>
        <p:nvSpPr>
          <p:cNvPr id="137" name="Romans 3:23">
            <a:extLst>
              <a:ext uri="{FF2B5EF4-FFF2-40B4-BE49-F238E27FC236}">
                <a16:creationId xmlns:a16="http://schemas.microsoft.com/office/drawing/2014/main" id="{473B7CEB-0F75-2772-9ABA-5298DAF9E0E2}"/>
              </a:ext>
            </a:extLst>
          </p:cNvPr>
          <p:cNvSpPr txBox="1">
            <a:spLocks noGrp="1"/>
          </p:cNvSpPr>
          <p:nvPr>
            <p:ph type="body" idx="22"/>
          </p:nvPr>
        </p:nvSpPr>
        <p:spPr>
          <a:xfrm>
            <a:off x="2062273" y="12496006"/>
            <a:ext cx="19621500" cy="855687"/>
          </a:xfrm>
          <a:prstGeom prst="rect">
            <a:avLst/>
          </a:prstGeom>
        </p:spPr>
        <p:txBody>
          <a:bodyPr/>
          <a:lstStyle>
            <a:lvl1pPr>
              <a:defRPr sz="4700"/>
            </a:lvl1pPr>
          </a:lstStyle>
          <a:p>
            <a:r>
              <a:rPr lang="en-GB" dirty="0"/>
              <a:t>Nehemiah 8 vv13-18</a:t>
            </a:r>
            <a:endParaRPr dirty="0"/>
          </a:p>
        </p:txBody>
      </p:sp>
    </p:spTree>
    <p:extLst>
      <p:ext uri="{BB962C8B-B14F-4D97-AF65-F5344CB8AC3E}">
        <p14:creationId xmlns:p14="http://schemas.microsoft.com/office/powerpoint/2010/main" val="85066385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098E-2446-D340-8C71-E6BDFAAA2013}"/>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14893404-E680-F680-0B3F-E3CE466B4379}"/>
              </a:ext>
            </a:extLst>
          </p:cNvPr>
          <p:cNvSpPr txBox="1">
            <a:spLocks noGrp="1"/>
          </p:cNvSpPr>
          <p:nvPr>
            <p:ph type="body" idx="21"/>
          </p:nvPr>
        </p:nvSpPr>
        <p:spPr>
          <a:xfrm>
            <a:off x="2062273" y="1069628"/>
            <a:ext cx="19621500" cy="10695236"/>
          </a:xfrm>
          <a:prstGeom prst="rect">
            <a:avLst/>
          </a:prstGeom>
        </p:spPr>
        <p:txBody>
          <a:bodyPr/>
          <a:lstStyle>
            <a:lvl1pPr>
              <a:defRPr sz="7300"/>
            </a:lvl1pPr>
          </a:lstStyle>
          <a:p>
            <a:r>
              <a:rPr lang="en-US" sz="6000" b="1" baseline="30000" dirty="0"/>
              <a:t>15 </a:t>
            </a:r>
            <a:r>
              <a:rPr lang="en-US" sz="6000" dirty="0"/>
              <a:t>and that they should proclaim this word and spread it throughout their towns and in Jerusalem: ‘Go out into the hill country and bring back branches from olive and wild olive trees, and from myrtles, palms and other leafy trees, to make temporary shelters’– as it is written. </a:t>
            </a:r>
          </a:p>
          <a:p>
            <a:r>
              <a:rPr lang="en-US" sz="6000" b="1" baseline="30000" dirty="0"/>
              <a:t>16 </a:t>
            </a:r>
            <a:r>
              <a:rPr lang="en-US" sz="6000" dirty="0"/>
              <a:t>So the people went out and brought back branches and built themselves temporary shelters on their own roofs, in their courtyards, in the courts of the house of God and in the square by the Water Gate and the one by the Gate of Ephraim. </a:t>
            </a:r>
          </a:p>
        </p:txBody>
      </p:sp>
      <p:sp>
        <p:nvSpPr>
          <p:cNvPr id="137" name="Romans 3:23">
            <a:extLst>
              <a:ext uri="{FF2B5EF4-FFF2-40B4-BE49-F238E27FC236}">
                <a16:creationId xmlns:a16="http://schemas.microsoft.com/office/drawing/2014/main" id="{269B0434-F3DE-8D20-3774-8CEDD941CA90}"/>
              </a:ext>
            </a:extLst>
          </p:cNvPr>
          <p:cNvSpPr txBox="1">
            <a:spLocks noGrp="1"/>
          </p:cNvSpPr>
          <p:nvPr>
            <p:ph type="body" idx="22"/>
          </p:nvPr>
        </p:nvSpPr>
        <p:spPr>
          <a:xfrm>
            <a:off x="2062273" y="12496006"/>
            <a:ext cx="19621500" cy="855687"/>
          </a:xfrm>
          <a:prstGeom prst="rect">
            <a:avLst/>
          </a:prstGeom>
        </p:spPr>
        <p:txBody>
          <a:bodyPr/>
          <a:lstStyle>
            <a:lvl1pPr>
              <a:defRPr sz="4700"/>
            </a:lvl1pPr>
          </a:lstStyle>
          <a:p>
            <a:r>
              <a:rPr lang="en-GB" dirty="0"/>
              <a:t>Nehemiah 8 vv13-18</a:t>
            </a:r>
            <a:endParaRPr dirty="0"/>
          </a:p>
        </p:txBody>
      </p:sp>
    </p:spTree>
    <p:extLst>
      <p:ext uri="{BB962C8B-B14F-4D97-AF65-F5344CB8AC3E}">
        <p14:creationId xmlns:p14="http://schemas.microsoft.com/office/powerpoint/2010/main" val="291266927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35C86-FC0F-2697-F7F5-06BA63C1B57D}"/>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C7E4BDAF-F928-3AC3-9F98-ADEB512AD746}"/>
              </a:ext>
            </a:extLst>
          </p:cNvPr>
          <p:cNvSpPr txBox="1">
            <a:spLocks noGrp="1"/>
          </p:cNvSpPr>
          <p:nvPr>
            <p:ph type="body" idx="21"/>
          </p:nvPr>
        </p:nvSpPr>
        <p:spPr>
          <a:xfrm>
            <a:off x="2062273" y="1531293"/>
            <a:ext cx="19621500" cy="9771906"/>
          </a:xfrm>
          <a:prstGeom prst="rect">
            <a:avLst/>
          </a:prstGeom>
        </p:spPr>
        <p:txBody>
          <a:bodyPr/>
          <a:lstStyle>
            <a:lvl1pPr>
              <a:defRPr sz="7300"/>
            </a:lvl1pPr>
          </a:lstStyle>
          <a:p>
            <a:r>
              <a:rPr lang="en-US" sz="6000" b="1" baseline="30000" dirty="0"/>
              <a:t>17 </a:t>
            </a:r>
            <a:r>
              <a:rPr lang="en-US" sz="6000" dirty="0"/>
              <a:t>The whole company that had returned from exile built temporary shelters and lived in them. From the days of Joshua son of Nun until that day, the Israelites had not celebrated it like this. And their joy was very great.</a:t>
            </a:r>
          </a:p>
          <a:p>
            <a:r>
              <a:rPr lang="en-US" sz="6000" b="1" baseline="30000" dirty="0"/>
              <a:t>18 </a:t>
            </a:r>
            <a:r>
              <a:rPr lang="en-US" sz="6000" dirty="0"/>
              <a:t>Day after day, from the first day to the last, Ezra read from the Book of the Law of God. They celebrated the festival for seven days, and on the eighth day, in accordance with the regulation, there was an assembly.</a:t>
            </a:r>
          </a:p>
        </p:txBody>
      </p:sp>
      <p:sp>
        <p:nvSpPr>
          <p:cNvPr id="137" name="Romans 3:23">
            <a:extLst>
              <a:ext uri="{FF2B5EF4-FFF2-40B4-BE49-F238E27FC236}">
                <a16:creationId xmlns:a16="http://schemas.microsoft.com/office/drawing/2014/main" id="{3DC2D972-5A43-1BE9-04DF-254A25755016}"/>
              </a:ext>
            </a:extLst>
          </p:cNvPr>
          <p:cNvSpPr txBox="1">
            <a:spLocks noGrp="1"/>
          </p:cNvSpPr>
          <p:nvPr>
            <p:ph type="body" idx="22"/>
          </p:nvPr>
        </p:nvSpPr>
        <p:spPr>
          <a:xfrm>
            <a:off x="2062273" y="12496006"/>
            <a:ext cx="19621500" cy="855687"/>
          </a:xfrm>
          <a:prstGeom prst="rect">
            <a:avLst/>
          </a:prstGeom>
        </p:spPr>
        <p:txBody>
          <a:bodyPr/>
          <a:lstStyle>
            <a:lvl1pPr>
              <a:defRPr sz="4700"/>
            </a:lvl1pPr>
          </a:lstStyle>
          <a:p>
            <a:r>
              <a:rPr lang="en-GB" dirty="0"/>
              <a:t>Nehemiah 8 vv13-18</a:t>
            </a:r>
            <a:endParaRPr dirty="0"/>
          </a:p>
        </p:txBody>
      </p:sp>
    </p:spTree>
    <p:extLst>
      <p:ext uri="{BB962C8B-B14F-4D97-AF65-F5344CB8AC3E}">
        <p14:creationId xmlns:p14="http://schemas.microsoft.com/office/powerpoint/2010/main" val="11808182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lstStyle/>
          <a:p>
            <a:endParaRPr dirty="0"/>
          </a:p>
        </p:txBody>
      </p:sp>
      <p:sp>
        <p:nvSpPr>
          <p:cNvPr id="120" name="Double-tap to edit"/>
          <p:cNvSpPr txBox="1">
            <a:spLocks noGrp="1"/>
          </p:cNvSpPr>
          <p:nvPr>
            <p:ph type="subTitle" sz="quarter" idx="1"/>
          </p:nvPr>
        </p:nvSpPr>
        <p:spPr>
          <a:prstGeom prst="rect">
            <a:avLst/>
          </a:prstGeom>
        </p:spPr>
        <p:txBody>
          <a:bodyPr/>
          <a:lstStyle/>
          <a:p>
            <a:endParaRPr dirty="0"/>
          </a:p>
        </p:txBody>
      </p:sp>
    </p:spTree>
    <p:extLst>
      <p:ext uri="{BB962C8B-B14F-4D97-AF65-F5344CB8AC3E}">
        <p14:creationId xmlns:p14="http://schemas.microsoft.com/office/powerpoint/2010/main" val="21071273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88E1-6EF9-70B0-F0C9-3BDDC3ABA656}"/>
              </a:ext>
            </a:extLst>
          </p:cNvPr>
          <p:cNvSpPr>
            <a:spLocks noGrp="1"/>
          </p:cNvSpPr>
          <p:nvPr>
            <p:ph type="title"/>
          </p:nvPr>
        </p:nvSpPr>
        <p:spPr/>
        <p:txBody>
          <a:bodyPr/>
          <a:lstStyle/>
          <a:p>
            <a:r>
              <a:rPr lang="en-GB" dirty="0"/>
              <a:t>The End of the Exiles</a:t>
            </a:r>
          </a:p>
        </p:txBody>
      </p:sp>
    </p:spTree>
    <p:extLst>
      <p:ext uri="{BB962C8B-B14F-4D97-AF65-F5344CB8AC3E}">
        <p14:creationId xmlns:p14="http://schemas.microsoft.com/office/powerpoint/2010/main" val="125434376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lstStyle/>
          <a:p>
            <a:r>
              <a:rPr lang="en-GB" dirty="0"/>
              <a:t>So What??</a:t>
            </a:r>
            <a:endParaRPr dirty="0"/>
          </a:p>
        </p:txBody>
      </p:sp>
      <p:sp>
        <p:nvSpPr>
          <p:cNvPr id="120" name="Double-tap to edit"/>
          <p:cNvSpPr txBox="1">
            <a:spLocks noGrp="1"/>
          </p:cNvSpPr>
          <p:nvPr>
            <p:ph type="subTitle" sz="quarter" idx="1"/>
          </p:nvPr>
        </p:nvSpPr>
        <p:spPr>
          <a:prstGeom prst="rect">
            <a:avLst/>
          </a:prstGeom>
        </p:spPr>
        <p:txBody>
          <a:bodyPr/>
          <a:lstStyle/>
          <a:p>
            <a:endParaRPr dirty="0"/>
          </a:p>
        </p:txBody>
      </p:sp>
    </p:spTree>
    <p:extLst>
      <p:ext uri="{BB962C8B-B14F-4D97-AF65-F5344CB8AC3E}">
        <p14:creationId xmlns:p14="http://schemas.microsoft.com/office/powerpoint/2010/main" val="2296812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lhouette of three kings riding camels&#10;&#10;AI-generated content may be incorrect.">
            <a:extLst>
              <a:ext uri="{FF2B5EF4-FFF2-40B4-BE49-F238E27FC236}">
                <a16:creationId xmlns:a16="http://schemas.microsoft.com/office/drawing/2014/main" id="{A69A99B5-9DEE-7355-11FF-0F9F0E09DA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557" t="14304" r="8313" b="14869"/>
          <a:stretch>
            <a:fillRect/>
          </a:stretch>
        </p:blipFill>
        <p:spPr>
          <a:xfrm>
            <a:off x="508000" y="6858000"/>
            <a:ext cx="11277600" cy="6401697"/>
          </a:xfrm>
          <a:prstGeom prst="rect">
            <a:avLst/>
          </a:prstGeom>
        </p:spPr>
      </p:pic>
      <p:pic>
        <p:nvPicPr>
          <p:cNvPr id="8" name="Picture 7" descr="A person and person standing in a field with sheep">
            <a:extLst>
              <a:ext uri="{FF2B5EF4-FFF2-40B4-BE49-F238E27FC236}">
                <a16:creationId xmlns:a16="http://schemas.microsoft.com/office/drawing/2014/main" id="{DDCBECF4-BD4D-71CE-A876-D73677C4863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068468" y="786255"/>
            <a:ext cx="10186545" cy="10186545"/>
          </a:xfrm>
          <a:prstGeom prst="rect">
            <a:avLst/>
          </a:prstGeom>
        </p:spPr>
      </p:pic>
      <p:pic>
        <p:nvPicPr>
          <p:cNvPr id="11" name="Picture 10" descr="A person standing in a desert">
            <a:extLst>
              <a:ext uri="{FF2B5EF4-FFF2-40B4-BE49-F238E27FC236}">
                <a16:creationId xmlns:a16="http://schemas.microsoft.com/office/drawing/2014/main" id="{B8764FA9-1A98-AF4F-ECD7-E26E7CF60DC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08000" y="479099"/>
            <a:ext cx="11277600" cy="6100157"/>
          </a:xfrm>
          <a:prstGeom prst="rect">
            <a:avLst/>
          </a:prstGeom>
        </p:spPr>
      </p:pic>
      <p:pic>
        <p:nvPicPr>
          <p:cNvPr id="4" name="Picture 3" descr="A person and person looking at a baby&#10;&#10;AI-generated content may be incorrect.">
            <a:extLst>
              <a:ext uri="{FF2B5EF4-FFF2-40B4-BE49-F238E27FC236}">
                <a16:creationId xmlns:a16="http://schemas.microsoft.com/office/drawing/2014/main" id="{78A8F536-1406-FDC7-6D2E-688462B600D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409533" y="153137"/>
            <a:ext cx="19812000" cy="13199745"/>
          </a:xfrm>
          <a:prstGeom prst="rect">
            <a:avLst/>
          </a:prstGeom>
        </p:spPr>
      </p:pic>
    </p:spTree>
    <p:extLst>
      <p:ext uri="{BB962C8B-B14F-4D97-AF65-F5344CB8AC3E}">
        <p14:creationId xmlns:p14="http://schemas.microsoft.com/office/powerpoint/2010/main" val="39644544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5014-C13C-155D-821D-E5FF45E11D3E}"/>
            </a:ext>
          </a:extLst>
        </p:cNvPr>
        <p:cNvGrpSpPr/>
        <p:nvPr/>
      </p:nvGrpSpPr>
      <p:grpSpPr>
        <a:xfrm>
          <a:off x="0" y="0"/>
          <a:ext cx="0" cy="0"/>
          <a:chOff x="0" y="0"/>
          <a:chExt cx="0" cy="0"/>
        </a:xfrm>
      </p:grpSpPr>
      <p:sp>
        <p:nvSpPr>
          <p:cNvPr id="119" name="Double-tap to edit">
            <a:extLst>
              <a:ext uri="{FF2B5EF4-FFF2-40B4-BE49-F238E27FC236}">
                <a16:creationId xmlns:a16="http://schemas.microsoft.com/office/drawing/2014/main" id="{7350375E-3A0C-E70A-0832-17838DED9729}"/>
              </a:ext>
            </a:extLst>
          </p:cNvPr>
          <p:cNvSpPr txBox="1">
            <a:spLocks noGrp="1"/>
          </p:cNvSpPr>
          <p:nvPr>
            <p:ph type="ctrTitle"/>
          </p:nvPr>
        </p:nvSpPr>
        <p:spPr>
          <a:prstGeom prst="rect">
            <a:avLst/>
          </a:prstGeom>
        </p:spPr>
        <p:txBody>
          <a:bodyPr/>
          <a:lstStyle/>
          <a:p>
            <a:r>
              <a:rPr lang="en-GB" dirty="0"/>
              <a:t>Conclusion</a:t>
            </a:r>
            <a:endParaRPr dirty="0"/>
          </a:p>
        </p:txBody>
      </p:sp>
      <p:sp>
        <p:nvSpPr>
          <p:cNvPr id="120" name="Double-tap to edit">
            <a:extLst>
              <a:ext uri="{FF2B5EF4-FFF2-40B4-BE49-F238E27FC236}">
                <a16:creationId xmlns:a16="http://schemas.microsoft.com/office/drawing/2014/main" id="{B3BB47C2-52B5-B1D0-9F23-F1679AF0311F}"/>
              </a:ext>
            </a:extLst>
          </p:cNvPr>
          <p:cNvSpPr txBox="1">
            <a:spLocks noGrp="1"/>
          </p:cNvSpPr>
          <p:nvPr>
            <p:ph type="subTitle" sz="quarter" idx="1"/>
          </p:nvPr>
        </p:nvSpPr>
        <p:spPr>
          <a:prstGeom prst="rect">
            <a:avLst/>
          </a:prstGeom>
        </p:spPr>
        <p:txBody>
          <a:bodyPr/>
          <a:lstStyle/>
          <a:p>
            <a:endParaRPr dirty="0"/>
          </a:p>
        </p:txBody>
      </p:sp>
    </p:spTree>
    <p:extLst>
      <p:ext uri="{BB962C8B-B14F-4D97-AF65-F5344CB8AC3E}">
        <p14:creationId xmlns:p14="http://schemas.microsoft.com/office/powerpoint/2010/main" val="22956296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 all have sinned and fall short of the glory of God”">
            <a:extLst>
              <a:ext uri="{FF2B5EF4-FFF2-40B4-BE49-F238E27FC236}">
                <a16:creationId xmlns:a16="http://schemas.microsoft.com/office/drawing/2014/main" id="{7246F180-53B7-C8B0-2227-C96642EC7578}"/>
              </a:ext>
            </a:extLst>
          </p:cNvPr>
          <p:cNvSpPr txBox="1">
            <a:spLocks/>
          </p:cNvSpPr>
          <p:nvPr/>
        </p:nvSpPr>
        <p:spPr>
          <a:xfrm>
            <a:off x="2087673" y="3028844"/>
            <a:ext cx="19621500" cy="7283555"/>
          </a:xfrm>
          <a:prstGeom prst="rect">
            <a:avLst/>
          </a:prstGeom>
        </p:spPr>
        <p:txBody>
          <a:bodyPr/>
          <a:lstStyle>
            <a:lvl1pPr marL="762000" marR="0" indent="-762000" algn="l" defTabSz="647700" rtl="0" latinLnBrk="0">
              <a:lnSpc>
                <a:spcPct val="100000"/>
              </a:lnSpc>
              <a:spcBef>
                <a:spcPts val="5100"/>
              </a:spcBef>
              <a:spcAft>
                <a:spcPts val="0"/>
              </a:spcAft>
              <a:buClrTx/>
              <a:buSzPct val="43000"/>
              <a:buFontTx/>
              <a:buBlip>
                <a:blip r:embed="rId2"/>
              </a:buBlip>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hangingPunct="1">
              <a:buFont typeface="Wingdings" panose="05000000000000000000" pitchFamily="2" charset="2"/>
              <a:buChar char="q"/>
            </a:pPr>
            <a:endParaRPr lang="en-US" sz="9600" dirty="0"/>
          </a:p>
        </p:txBody>
      </p:sp>
      <p:pic>
        <p:nvPicPr>
          <p:cNvPr id="4" name="Picture 3" descr="A close up of a chain">
            <a:extLst>
              <a:ext uri="{FF2B5EF4-FFF2-40B4-BE49-F238E27FC236}">
                <a16:creationId xmlns:a16="http://schemas.microsoft.com/office/drawing/2014/main" id="{8409E0C2-AF66-481B-14CB-63460182E2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12793" y="2747986"/>
            <a:ext cx="8078813" cy="7283555"/>
          </a:xfrm>
          <a:prstGeom prst="rect">
            <a:avLst/>
          </a:prstGeom>
        </p:spPr>
      </p:pic>
      <p:sp>
        <p:nvSpPr>
          <p:cNvPr id="5" name="TextBox 4">
            <a:extLst>
              <a:ext uri="{FF2B5EF4-FFF2-40B4-BE49-F238E27FC236}">
                <a16:creationId xmlns:a16="http://schemas.microsoft.com/office/drawing/2014/main" id="{D2BCA105-2A72-5B59-C78A-54B6FC7F67EC}"/>
              </a:ext>
            </a:extLst>
          </p:cNvPr>
          <p:cNvSpPr txBox="1"/>
          <p:nvPr/>
        </p:nvSpPr>
        <p:spPr>
          <a:xfrm>
            <a:off x="557331" y="10064779"/>
            <a:ext cx="8842164"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GB" sz="5800" b="0" i="0" u="none" strike="noStrike" cap="none" spc="0" normalizeH="0" baseline="0" dirty="0">
                <a:ln>
                  <a:noFill/>
                </a:ln>
                <a:solidFill>
                  <a:srgbClr val="FFFFFF"/>
                </a:solidFill>
                <a:effectLst/>
                <a:uFillTx/>
                <a:latin typeface="+mn-lt"/>
                <a:ea typeface="+mn-ea"/>
                <a:cs typeface="+mn-cs"/>
                <a:sym typeface="Chalkduster"/>
              </a:rPr>
              <a:t>Exiles – What God did </a:t>
            </a:r>
          </a:p>
          <a:p>
            <a:pPr marL="0" marR="0" indent="0" algn="ctr" defTabSz="647700" rtl="0" fontAlgn="auto" latinLnBrk="0" hangingPunct="0">
              <a:lnSpc>
                <a:spcPct val="100000"/>
              </a:lnSpc>
              <a:spcBef>
                <a:spcPts val="0"/>
              </a:spcBef>
              <a:spcAft>
                <a:spcPts val="0"/>
              </a:spcAft>
              <a:buClrTx/>
              <a:buSzTx/>
              <a:buFontTx/>
              <a:buNone/>
              <a:tabLst/>
            </a:pPr>
            <a:r>
              <a:rPr lang="en-GB" dirty="0"/>
              <a:t>For the Jews </a:t>
            </a:r>
            <a:r>
              <a:rPr kumimoji="0" lang="en-GB" sz="5800" b="0" i="0" u="none" strike="noStrike" cap="none" spc="0" normalizeH="0" baseline="0" dirty="0">
                <a:ln>
                  <a:noFill/>
                </a:ln>
                <a:solidFill>
                  <a:srgbClr val="FFFFFF"/>
                </a:solidFill>
                <a:effectLst/>
                <a:uFillTx/>
                <a:latin typeface="+mn-lt"/>
                <a:ea typeface="+mn-ea"/>
                <a:cs typeface="+mn-cs"/>
                <a:sym typeface="Chalkduster"/>
              </a:rPr>
              <a:t>previously </a:t>
            </a:r>
          </a:p>
        </p:txBody>
      </p:sp>
      <p:sp>
        <p:nvSpPr>
          <p:cNvPr id="6" name="TextBox 5">
            <a:extLst>
              <a:ext uri="{FF2B5EF4-FFF2-40B4-BE49-F238E27FC236}">
                <a16:creationId xmlns:a16="http://schemas.microsoft.com/office/drawing/2014/main" id="{D10022E3-CF12-FFDE-33FB-CAD8025C3E5E}"/>
              </a:ext>
            </a:extLst>
          </p:cNvPr>
          <p:cNvSpPr txBox="1"/>
          <p:nvPr/>
        </p:nvSpPr>
        <p:spPr>
          <a:xfrm>
            <a:off x="14680521" y="904212"/>
            <a:ext cx="8558994" cy="2780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GB" sz="5800" b="0" i="0" u="none" strike="noStrike" cap="none" spc="0" normalizeH="0" baseline="0" dirty="0">
                <a:ln>
                  <a:noFill/>
                </a:ln>
                <a:solidFill>
                  <a:srgbClr val="FFFFFF"/>
                </a:solidFill>
                <a:effectLst/>
                <a:uFillTx/>
                <a:latin typeface="+mn-lt"/>
                <a:ea typeface="+mn-ea"/>
                <a:cs typeface="+mn-cs"/>
                <a:sym typeface="Chalkduster"/>
              </a:rPr>
              <a:t>What God has done for us, and continues to do for us</a:t>
            </a:r>
          </a:p>
        </p:txBody>
      </p:sp>
      <p:sp>
        <p:nvSpPr>
          <p:cNvPr id="3" name="TextBox 2">
            <a:extLst>
              <a:ext uri="{FF2B5EF4-FFF2-40B4-BE49-F238E27FC236}">
                <a16:creationId xmlns:a16="http://schemas.microsoft.com/office/drawing/2014/main" id="{AC307B4C-CC6C-F062-6CDD-01D3D9CD2358}"/>
              </a:ext>
            </a:extLst>
          </p:cNvPr>
          <p:cNvSpPr txBox="1"/>
          <p:nvPr/>
        </p:nvSpPr>
        <p:spPr>
          <a:xfrm>
            <a:off x="13915350" y="7408341"/>
            <a:ext cx="8558994"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en-GB" sz="5800" b="0" i="0" u="none" strike="noStrike" cap="none" spc="0" normalizeH="0" baseline="0" dirty="0">
                <a:ln>
                  <a:noFill/>
                </a:ln>
                <a:solidFill>
                  <a:srgbClr val="FFFFFF"/>
                </a:solidFill>
                <a:effectLst/>
                <a:uFillTx/>
                <a:latin typeface="+mn-lt"/>
                <a:ea typeface="+mn-ea"/>
                <a:cs typeface="+mn-cs"/>
                <a:sym typeface="Chalkduster"/>
              </a:rPr>
              <a:t>Remember and Retell</a:t>
            </a:r>
          </a:p>
          <a:p>
            <a:pPr marL="0" marR="0" indent="0" algn="ctr" defTabSz="647700" rtl="0" fontAlgn="auto" latinLnBrk="0" hangingPunct="0">
              <a:lnSpc>
                <a:spcPct val="100000"/>
              </a:lnSpc>
              <a:spcBef>
                <a:spcPts val="0"/>
              </a:spcBef>
              <a:spcAft>
                <a:spcPts val="0"/>
              </a:spcAft>
              <a:buClrTx/>
              <a:buSzTx/>
              <a:buFontTx/>
              <a:buNone/>
              <a:tabLst/>
            </a:pPr>
            <a:r>
              <a:rPr lang="en-GB" dirty="0"/>
              <a:t>Again and again</a:t>
            </a:r>
            <a:endParaRPr kumimoji="0" lang="en-GB" sz="5800" b="0" i="0" u="none" strike="noStrike" cap="none" spc="0" normalizeH="0" baseline="0" dirty="0">
              <a:ln>
                <a:noFill/>
              </a:ln>
              <a:solidFill>
                <a:srgbClr val="FFFFFF"/>
              </a:solidFill>
              <a:effectLst/>
              <a:uFillTx/>
              <a:latin typeface="+mn-lt"/>
              <a:ea typeface="+mn-ea"/>
              <a:cs typeface="+mn-cs"/>
              <a:sym typeface="Chalkduster"/>
            </a:endParaRPr>
          </a:p>
        </p:txBody>
      </p:sp>
    </p:spTree>
    <p:extLst>
      <p:ext uri="{BB962C8B-B14F-4D97-AF65-F5344CB8AC3E}">
        <p14:creationId xmlns:p14="http://schemas.microsoft.com/office/powerpoint/2010/main" val="17088822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lstStyle/>
          <a:p>
            <a:endParaRPr dirty="0"/>
          </a:p>
        </p:txBody>
      </p:sp>
      <p:sp>
        <p:nvSpPr>
          <p:cNvPr id="120" name="Double-tap to edit"/>
          <p:cNvSpPr txBox="1">
            <a:spLocks noGrp="1"/>
          </p:cNvSpPr>
          <p:nvPr>
            <p:ph type="subTitle" sz="quarter" idx="1"/>
          </p:nvPr>
        </p:nvSpPr>
        <p:spPr>
          <a:prstGeom prst="rect">
            <a:avLst/>
          </a:prstGeom>
        </p:spPr>
        <p:txBody>
          <a:bodyPr/>
          <a:lstStyle/>
          <a:p>
            <a:endParaRPr dirty="0"/>
          </a:p>
        </p:txBody>
      </p:sp>
    </p:spTree>
    <p:extLst>
      <p:ext uri="{BB962C8B-B14F-4D97-AF65-F5344CB8AC3E}">
        <p14:creationId xmlns:p14="http://schemas.microsoft.com/office/powerpoint/2010/main" val="3899230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FC1A-52A4-E679-A6CC-96660B99CC3A}"/>
            </a:ext>
          </a:extLst>
        </p:cNvPr>
        <p:cNvGrpSpPr/>
        <p:nvPr/>
      </p:nvGrpSpPr>
      <p:grpSpPr>
        <a:xfrm>
          <a:off x="0" y="0"/>
          <a:ext cx="0" cy="0"/>
          <a:chOff x="0" y="0"/>
          <a:chExt cx="0" cy="0"/>
        </a:xfrm>
      </p:grpSpPr>
      <p:pic>
        <p:nvPicPr>
          <p:cNvPr id="4" name="Picture 3" descr="A black and blue logo&#10;&#10;AI-generated content may be incorrect.">
            <a:extLst>
              <a:ext uri="{FF2B5EF4-FFF2-40B4-BE49-F238E27FC236}">
                <a16:creationId xmlns:a16="http://schemas.microsoft.com/office/drawing/2014/main" id="{8AB70012-1E94-7BEC-3EB3-0A0E56033B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723" b="34220"/>
          <a:stretch>
            <a:fillRect/>
          </a:stretch>
        </p:blipFill>
        <p:spPr>
          <a:xfrm>
            <a:off x="3972597" y="4076700"/>
            <a:ext cx="16438805" cy="5105400"/>
          </a:xfrm>
          <a:prstGeom prst="rect">
            <a:avLst/>
          </a:prstGeom>
        </p:spPr>
      </p:pic>
      <p:pic>
        <p:nvPicPr>
          <p:cNvPr id="10" name="Picture 9">
            <a:extLst>
              <a:ext uri="{FF2B5EF4-FFF2-40B4-BE49-F238E27FC236}">
                <a16:creationId xmlns:a16="http://schemas.microsoft.com/office/drawing/2014/main" id="{C0EAD8B8-496F-5BCE-DD8A-AAB78529FAC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279400" y="271463"/>
            <a:ext cx="23418800" cy="13173074"/>
          </a:xfrm>
          <a:prstGeom prst="rect">
            <a:avLst/>
          </a:prstGeom>
        </p:spPr>
      </p:pic>
    </p:spTree>
    <p:extLst>
      <p:ext uri="{BB962C8B-B14F-4D97-AF65-F5344CB8AC3E}">
        <p14:creationId xmlns:p14="http://schemas.microsoft.com/office/powerpoint/2010/main" val="35921861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r all have sinned and fall short of the glory of God”"/>
          <p:cNvSpPr txBox="1">
            <a:spLocks noGrp="1"/>
          </p:cNvSpPr>
          <p:nvPr>
            <p:ph type="body" idx="21"/>
          </p:nvPr>
        </p:nvSpPr>
        <p:spPr>
          <a:xfrm>
            <a:off x="1549400" y="197837"/>
            <a:ext cx="20772327" cy="12054582"/>
          </a:xfrm>
          <a:prstGeom prst="rect">
            <a:avLst/>
          </a:prstGeom>
        </p:spPr>
        <p:txBody>
          <a:bodyPr/>
          <a:lstStyle>
            <a:lvl1pPr>
              <a:defRPr sz="7300"/>
            </a:lvl1pPr>
          </a:lstStyle>
          <a:p>
            <a:r>
              <a:rPr lang="en-US" sz="6000" b="1" dirty="0"/>
              <a:t> </a:t>
            </a:r>
            <a:r>
              <a:rPr lang="en-US" sz="6000" b="1" baseline="30000" dirty="0"/>
              <a:t>1 </a:t>
            </a:r>
            <a:r>
              <a:rPr lang="en-US" sz="6000" dirty="0"/>
              <a:t>all the people came together as one in the square before the Water Gate. They told Ezra the teacher of the Law to bring out the Book of the Law of Moses, which the </a:t>
            </a:r>
            <a:r>
              <a:rPr lang="en-US" sz="6000" cap="small" dirty="0"/>
              <a:t>Lord</a:t>
            </a:r>
            <a:r>
              <a:rPr lang="en-US" sz="6000" dirty="0"/>
              <a:t> had commanded for Israel.</a:t>
            </a:r>
          </a:p>
          <a:p>
            <a:r>
              <a:rPr lang="en-US" sz="6000" b="1" baseline="30000" dirty="0"/>
              <a:t>2 </a:t>
            </a:r>
            <a:r>
              <a:rPr lang="en-US" sz="6000" dirty="0"/>
              <a:t>So on the first day of the seventh month Ezra the priest brought the Law before the assembly, which was made up of men and women and all who were able to understand. </a:t>
            </a:r>
          </a:p>
          <a:p>
            <a:r>
              <a:rPr lang="en-US" sz="6000" b="1" baseline="30000" dirty="0"/>
              <a:t>3 </a:t>
            </a:r>
            <a:r>
              <a:rPr lang="en-US" sz="6000" dirty="0"/>
              <a:t>He read it aloud from daybreak till noon as he faced the square before the Water Gate in the presence of the men, women and others who could understand. And all the people listened attentively to the Book of the Law.</a:t>
            </a:r>
          </a:p>
        </p:txBody>
      </p:sp>
      <p:sp>
        <p:nvSpPr>
          <p:cNvPr id="137" name="Romans 3:23"/>
          <p:cNvSpPr txBox="1">
            <a:spLocks noGrp="1"/>
          </p:cNvSpPr>
          <p:nvPr>
            <p:ph type="body" idx="22"/>
          </p:nvPr>
        </p:nvSpPr>
        <p:spPr>
          <a:xfrm>
            <a:off x="2381250" y="12662476"/>
            <a:ext cx="19621500" cy="855687"/>
          </a:xfrm>
          <a:prstGeom prst="rect">
            <a:avLst/>
          </a:prstGeom>
        </p:spPr>
        <p:txBody>
          <a:bodyPr/>
          <a:lstStyle>
            <a:lvl1pPr>
              <a:defRPr sz="4700"/>
            </a:lvl1pPr>
          </a:lstStyle>
          <a:p>
            <a:r>
              <a:rPr lang="en-GB" dirty="0"/>
              <a:t>Nehemiah 8 vv1-8</a:t>
            </a:r>
            <a:endParaRPr dirty="0"/>
          </a:p>
        </p:txBody>
      </p:sp>
    </p:spTree>
    <p:extLst>
      <p:ext uri="{BB962C8B-B14F-4D97-AF65-F5344CB8AC3E}">
        <p14:creationId xmlns:p14="http://schemas.microsoft.com/office/powerpoint/2010/main" val="183141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3C11-9D7D-3F76-7F3F-C342F9A44B02}"/>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0D7E5F78-09BE-3375-80B5-B40ED535B0DD}"/>
              </a:ext>
            </a:extLst>
          </p:cNvPr>
          <p:cNvSpPr txBox="1">
            <a:spLocks noGrp="1"/>
          </p:cNvSpPr>
          <p:nvPr>
            <p:ph type="body" idx="21"/>
          </p:nvPr>
        </p:nvSpPr>
        <p:spPr>
          <a:xfrm>
            <a:off x="1549400" y="1217495"/>
            <a:ext cx="20772327" cy="9284593"/>
          </a:xfrm>
          <a:prstGeom prst="rect">
            <a:avLst/>
          </a:prstGeom>
        </p:spPr>
        <p:txBody>
          <a:bodyPr/>
          <a:lstStyle>
            <a:lvl1pPr>
              <a:defRPr sz="7300"/>
            </a:lvl1pPr>
          </a:lstStyle>
          <a:p>
            <a:r>
              <a:rPr lang="en-US" sz="6000" b="1" baseline="30000" dirty="0"/>
              <a:t>4 </a:t>
            </a:r>
            <a:r>
              <a:rPr lang="en-US" sz="6000" dirty="0"/>
              <a:t>Ezra the teacher of the Law stood on a high wooden platform built for the occasion. Beside him on his right stood Mattithiah, Shema, Anaiah, Uriah, Hilkiah and Maaseiah; and on his left were Pedaiah, Mishael, </a:t>
            </a:r>
            <a:r>
              <a:rPr lang="en-US" sz="6000" dirty="0" err="1"/>
              <a:t>Malkijah</a:t>
            </a:r>
            <a:r>
              <a:rPr lang="en-US" sz="6000" dirty="0"/>
              <a:t>, Hashum, </a:t>
            </a:r>
            <a:r>
              <a:rPr lang="en-US" sz="6000" dirty="0" err="1"/>
              <a:t>Hashbaddanah</a:t>
            </a:r>
            <a:r>
              <a:rPr lang="en-US" sz="6000" dirty="0"/>
              <a:t>, Zechariah and Meshullam.</a:t>
            </a:r>
          </a:p>
          <a:p>
            <a:r>
              <a:rPr lang="en-US" sz="6000" b="1" baseline="30000" dirty="0"/>
              <a:t>5 </a:t>
            </a:r>
            <a:r>
              <a:rPr lang="en-US" sz="6000" dirty="0"/>
              <a:t>Ezra opened the book. All the people could see him because he was standing above them; and as he opened it, the people all stood up. </a:t>
            </a:r>
          </a:p>
          <a:p>
            <a:endParaRPr lang="en-US" sz="6000" dirty="0"/>
          </a:p>
        </p:txBody>
      </p:sp>
      <p:sp>
        <p:nvSpPr>
          <p:cNvPr id="137" name="Romans 3:23">
            <a:extLst>
              <a:ext uri="{FF2B5EF4-FFF2-40B4-BE49-F238E27FC236}">
                <a16:creationId xmlns:a16="http://schemas.microsoft.com/office/drawing/2014/main" id="{D06E7047-9945-8876-DED3-5B42353A362D}"/>
              </a:ext>
            </a:extLst>
          </p:cNvPr>
          <p:cNvSpPr txBox="1">
            <a:spLocks noGrp="1"/>
          </p:cNvSpPr>
          <p:nvPr>
            <p:ph type="body" idx="22"/>
          </p:nvPr>
        </p:nvSpPr>
        <p:spPr>
          <a:xfrm>
            <a:off x="2381250" y="12860313"/>
            <a:ext cx="19621500" cy="855687"/>
          </a:xfrm>
          <a:prstGeom prst="rect">
            <a:avLst/>
          </a:prstGeom>
        </p:spPr>
        <p:txBody>
          <a:bodyPr/>
          <a:lstStyle>
            <a:lvl1pPr>
              <a:defRPr sz="4700"/>
            </a:lvl1pPr>
          </a:lstStyle>
          <a:p>
            <a:r>
              <a:rPr lang="en-GB" dirty="0"/>
              <a:t>Nehemiah 8 vv1-8</a:t>
            </a:r>
            <a:endParaRPr dirty="0"/>
          </a:p>
        </p:txBody>
      </p:sp>
    </p:spTree>
    <p:extLst>
      <p:ext uri="{BB962C8B-B14F-4D97-AF65-F5344CB8AC3E}">
        <p14:creationId xmlns:p14="http://schemas.microsoft.com/office/powerpoint/2010/main" val="29919594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A674-7912-8B7C-ECEC-95B286CDDD50}"/>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E58D50F5-D58A-B71D-FAC0-E942446071FF}"/>
              </a:ext>
            </a:extLst>
          </p:cNvPr>
          <p:cNvSpPr txBox="1">
            <a:spLocks noGrp="1"/>
          </p:cNvSpPr>
          <p:nvPr>
            <p:ph type="body" idx="21"/>
          </p:nvPr>
        </p:nvSpPr>
        <p:spPr>
          <a:xfrm>
            <a:off x="1549400" y="294167"/>
            <a:ext cx="20772327" cy="11131252"/>
          </a:xfrm>
          <a:prstGeom prst="rect">
            <a:avLst/>
          </a:prstGeom>
        </p:spPr>
        <p:txBody>
          <a:bodyPr/>
          <a:lstStyle>
            <a:lvl1pPr>
              <a:defRPr sz="7300"/>
            </a:lvl1pPr>
          </a:lstStyle>
          <a:p>
            <a:r>
              <a:rPr lang="en-US" sz="6000" b="1" baseline="30000" dirty="0"/>
              <a:t>6 </a:t>
            </a:r>
            <a:r>
              <a:rPr lang="en-US" sz="6000" dirty="0"/>
              <a:t>Ezra praised the </a:t>
            </a:r>
            <a:r>
              <a:rPr lang="en-US" sz="6000" cap="small" dirty="0"/>
              <a:t>Lord</a:t>
            </a:r>
            <a:r>
              <a:rPr lang="en-US" sz="6000" dirty="0"/>
              <a:t>, the great God; and all the people lifted their hands and responded, ‘Amen! Amen!’ Then they bowed down and worshipped the </a:t>
            </a:r>
            <a:r>
              <a:rPr lang="en-US" sz="6000" cap="small" dirty="0"/>
              <a:t>Lord</a:t>
            </a:r>
            <a:r>
              <a:rPr lang="en-US" sz="6000" dirty="0"/>
              <a:t> with their faces to the ground.</a:t>
            </a:r>
          </a:p>
          <a:p>
            <a:r>
              <a:rPr lang="en-US" sz="6000" b="1" baseline="30000" dirty="0"/>
              <a:t>7 </a:t>
            </a:r>
            <a:r>
              <a:rPr lang="en-US" sz="6000" dirty="0"/>
              <a:t>The Levites – Jeshua, Bani, Sherebiah, Jamin, Akkub, Shabbethai, Hodiah, Maaseiah, Kelita, Azariah, Jozabad, Hanan and Pelaiah – instructed the people in the Law while the people were standing there. </a:t>
            </a:r>
          </a:p>
          <a:p>
            <a:r>
              <a:rPr lang="en-US" sz="6000" b="1" baseline="30000" dirty="0"/>
              <a:t>8 </a:t>
            </a:r>
            <a:r>
              <a:rPr lang="en-US" sz="6000" dirty="0"/>
              <a:t>They read from the Book of the Law of God, making it clear and giving the meaning so that the people understood what was being read.</a:t>
            </a:r>
          </a:p>
        </p:txBody>
      </p:sp>
      <p:sp>
        <p:nvSpPr>
          <p:cNvPr id="137" name="Romans 3:23">
            <a:extLst>
              <a:ext uri="{FF2B5EF4-FFF2-40B4-BE49-F238E27FC236}">
                <a16:creationId xmlns:a16="http://schemas.microsoft.com/office/drawing/2014/main" id="{B9A9F49B-353C-29E7-EFE0-0A852EF1B4F7}"/>
              </a:ext>
            </a:extLst>
          </p:cNvPr>
          <p:cNvSpPr txBox="1">
            <a:spLocks noGrp="1"/>
          </p:cNvSpPr>
          <p:nvPr>
            <p:ph type="body" idx="22"/>
          </p:nvPr>
        </p:nvSpPr>
        <p:spPr>
          <a:xfrm>
            <a:off x="2381250" y="12860313"/>
            <a:ext cx="19621500" cy="855687"/>
          </a:xfrm>
          <a:prstGeom prst="rect">
            <a:avLst/>
          </a:prstGeom>
        </p:spPr>
        <p:txBody>
          <a:bodyPr/>
          <a:lstStyle>
            <a:lvl1pPr>
              <a:defRPr sz="4700"/>
            </a:lvl1pPr>
          </a:lstStyle>
          <a:p>
            <a:r>
              <a:rPr lang="en-GB" dirty="0"/>
              <a:t>Nehemiah 8 vv1-8</a:t>
            </a:r>
            <a:endParaRPr dirty="0"/>
          </a:p>
        </p:txBody>
      </p:sp>
    </p:spTree>
    <p:extLst>
      <p:ext uri="{BB962C8B-B14F-4D97-AF65-F5344CB8AC3E}">
        <p14:creationId xmlns:p14="http://schemas.microsoft.com/office/powerpoint/2010/main" val="2261607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E8D5-242F-BAC5-8773-10EEC73B9A0E}"/>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9077693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B73AC-C229-E798-9C26-C041DB2B3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D506F-3237-1526-8C6D-9B4BF2D336F3}"/>
              </a:ext>
            </a:extLst>
          </p:cNvPr>
          <p:cNvSpPr>
            <a:spLocks noGrp="1"/>
          </p:cNvSpPr>
          <p:nvPr>
            <p:ph type="title"/>
          </p:nvPr>
        </p:nvSpPr>
        <p:spPr/>
        <p:txBody>
          <a:bodyPr/>
          <a:lstStyle/>
          <a:p>
            <a:r>
              <a:rPr lang="en-GB" dirty="0"/>
              <a:t>Things to Consider…</a:t>
            </a:r>
          </a:p>
        </p:txBody>
      </p:sp>
    </p:spTree>
    <p:extLst>
      <p:ext uri="{BB962C8B-B14F-4D97-AF65-F5344CB8AC3E}">
        <p14:creationId xmlns:p14="http://schemas.microsoft.com/office/powerpoint/2010/main" val="41392676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5BDB-B085-A707-B586-7A43C0EE565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A76E952-6EAD-AEBD-9ECB-D97AF9E8BC94}"/>
              </a:ext>
            </a:extLst>
          </p:cNvPr>
          <p:cNvSpPr txBox="1"/>
          <p:nvPr/>
        </p:nvSpPr>
        <p:spPr>
          <a:xfrm>
            <a:off x="3677421" y="3528716"/>
            <a:ext cx="19131779"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57250" marR="0" indent="-857250" algn="l" defTabSz="6477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7200" b="0" i="0" u="none" strike="noStrike" cap="none" spc="0" normalizeH="0" baseline="0" dirty="0">
                <a:ln>
                  <a:noFill/>
                </a:ln>
                <a:solidFill>
                  <a:srgbClr val="FFFFFF"/>
                </a:solidFill>
                <a:effectLst/>
                <a:uFillTx/>
                <a:latin typeface="+mn-lt"/>
                <a:ea typeface="+mn-ea"/>
                <a:cs typeface="+mn-cs"/>
                <a:sym typeface="Chalkduster"/>
              </a:rPr>
              <a:t>It was a long meeting</a:t>
            </a:r>
          </a:p>
          <a:p>
            <a:pPr marL="857250" marR="0" indent="-857250" algn="l" defTabSz="647700" rtl="0" fontAlgn="auto" latinLnBrk="0" hangingPunct="0">
              <a:lnSpc>
                <a:spcPct val="100000"/>
              </a:lnSpc>
              <a:spcBef>
                <a:spcPts val="0"/>
              </a:spcBef>
              <a:spcAft>
                <a:spcPts val="0"/>
              </a:spcAft>
              <a:buClrTx/>
              <a:buSzTx/>
              <a:buFont typeface="Arial" panose="020B0604020202020204" pitchFamily="34" charset="0"/>
              <a:buChar char="•"/>
              <a:tabLst/>
            </a:pPr>
            <a:r>
              <a:rPr lang="en-GB" sz="7200" dirty="0"/>
              <a:t>Everyone stood for the reading of the Word of God</a:t>
            </a:r>
          </a:p>
          <a:p>
            <a:pPr marL="857250" marR="0" indent="-857250" algn="l" defTabSz="6477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7200" b="0" i="0" u="none" strike="noStrike" cap="none" spc="0" normalizeH="0" baseline="0" dirty="0">
                <a:ln>
                  <a:noFill/>
                </a:ln>
                <a:solidFill>
                  <a:srgbClr val="FFFFFF"/>
                </a:solidFill>
                <a:effectLst/>
                <a:uFillTx/>
                <a:latin typeface="+mn-lt"/>
                <a:ea typeface="+mn-ea"/>
                <a:cs typeface="+mn-cs"/>
                <a:sym typeface="Chalkduster"/>
              </a:rPr>
              <a:t>Ezra read, the Levites interpreted, the Crowd were moved to tears</a:t>
            </a:r>
          </a:p>
        </p:txBody>
      </p:sp>
    </p:spTree>
    <p:extLst>
      <p:ext uri="{BB962C8B-B14F-4D97-AF65-F5344CB8AC3E}">
        <p14:creationId xmlns:p14="http://schemas.microsoft.com/office/powerpoint/2010/main" val="4035250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238</TotalTime>
  <Words>875</Words>
  <Application>Microsoft Office PowerPoint</Application>
  <PresentationFormat>Custom</PresentationFormat>
  <Paragraphs>43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Chalkduster</vt:lpstr>
      <vt:lpstr>Helvetica Neue</vt:lpstr>
      <vt:lpstr>Wingdings</vt:lpstr>
      <vt:lpstr>Chalkboard</vt:lpstr>
      <vt:lpstr>Nehemiah 8</vt:lpstr>
      <vt:lpstr>The End of the Exiles</vt:lpstr>
      <vt:lpstr>PowerPoint Presentation</vt:lpstr>
      <vt:lpstr>PowerPoint Presentation</vt:lpstr>
      <vt:lpstr>PowerPoint Presentation</vt:lpstr>
      <vt:lpstr>PowerPoint Presentation</vt:lpstr>
      <vt:lpstr>PowerPoint Presentation</vt:lpstr>
      <vt:lpstr>Things to Consider…</vt:lpstr>
      <vt:lpstr>PowerPoint Presentation</vt:lpstr>
      <vt:lpstr>PowerPoint Presentation</vt:lpstr>
      <vt:lpstr>Declaration of The Feast</vt:lpstr>
      <vt:lpstr>PowerPoint Presentation</vt:lpstr>
      <vt:lpstr>PowerPoint Presentation</vt:lpstr>
      <vt:lpstr>PowerPoint Presentation</vt:lpstr>
      <vt:lpstr>The Feast of Tabernacles</vt:lpstr>
      <vt:lpstr>PowerPoint Presentation</vt:lpstr>
      <vt:lpstr>PowerPoint Presentation</vt:lpstr>
      <vt:lpstr>PowerPoint Presentation</vt:lpstr>
      <vt:lpstr>PowerPoint Presentation</vt:lpstr>
      <vt:lpstr>So What??</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Owen</dc:creator>
  <cp:lastModifiedBy>Ron Owen</cp:lastModifiedBy>
  <cp:revision>8</cp:revision>
  <dcterms:modified xsi:type="dcterms:W3CDTF">2025-11-21T14:46:04Z</dcterms:modified>
</cp:coreProperties>
</file>